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9"/>
  </p:notesMasterIdLst>
  <p:sldIdLst>
    <p:sldId id="283" r:id="rId2"/>
    <p:sldId id="430" r:id="rId3"/>
    <p:sldId id="427" r:id="rId4"/>
    <p:sldId id="479" r:id="rId5"/>
    <p:sldId id="480" r:id="rId6"/>
    <p:sldId id="482" r:id="rId7"/>
    <p:sldId id="481" r:id="rId8"/>
    <p:sldId id="431" r:id="rId9"/>
    <p:sldId id="483" r:id="rId10"/>
    <p:sldId id="485" r:id="rId11"/>
    <p:sldId id="484" r:id="rId12"/>
    <p:sldId id="486" r:id="rId13"/>
    <p:sldId id="487" r:id="rId14"/>
    <p:sldId id="434" r:id="rId15"/>
    <p:sldId id="488" r:id="rId16"/>
    <p:sldId id="489" r:id="rId17"/>
    <p:sldId id="500" r:id="rId18"/>
    <p:sldId id="501" r:id="rId19"/>
    <p:sldId id="502" r:id="rId20"/>
    <p:sldId id="490" r:id="rId21"/>
    <p:sldId id="491" r:id="rId22"/>
    <p:sldId id="492" r:id="rId23"/>
    <p:sldId id="428" r:id="rId24"/>
    <p:sldId id="445" r:id="rId25"/>
    <p:sldId id="493" r:id="rId26"/>
    <p:sldId id="429" r:id="rId27"/>
    <p:sldId id="494" r:id="rId28"/>
    <p:sldId id="496" r:id="rId29"/>
    <p:sldId id="497" r:id="rId30"/>
    <p:sldId id="435" r:id="rId31"/>
    <p:sldId id="498" r:id="rId32"/>
    <p:sldId id="436" r:id="rId33"/>
    <p:sldId id="499" r:id="rId34"/>
    <p:sldId id="437" r:id="rId35"/>
    <p:sldId id="503" r:id="rId36"/>
    <p:sldId id="438" r:id="rId37"/>
    <p:sldId id="439" r:id="rId38"/>
  </p:sldIdLst>
  <p:sldSz cx="16257588" cy="7616825"/>
  <p:notesSz cx="7102475" cy="9388475"/>
  <p:embeddedFontLst>
    <p:embeddedFont>
      <p:font typeface="Lato" panose="020F0502020204030203" pitchFamily="3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Roboto Slab" panose="020B0604020202020204" charset="0"/>
      <p:regular r:id="rId48"/>
      <p:bold r:id="rId49"/>
    </p:embeddedFont>
  </p:embeddedFontLst>
  <p:defaultTextStyle>
    <a:defPPr>
      <a:defRPr lang="en-US"/>
    </a:defPPr>
    <a:lvl1pPr marL="0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2047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64092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46140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28187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10232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092279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774326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56371" algn="l" defTabSz="136409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9">
          <p15:clr>
            <a:srgbClr val="A4A3A4"/>
          </p15:clr>
        </p15:guide>
        <p15:guide id="2" pos="51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8CAC"/>
    <a:srgbClr val="00A0DF"/>
    <a:srgbClr val="C33434"/>
    <a:srgbClr val="FFFFFF"/>
    <a:srgbClr val="69AAA2"/>
    <a:srgbClr val="004B4B"/>
    <a:srgbClr val="D4DDED"/>
    <a:srgbClr val="1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46" y="42"/>
      </p:cViewPr>
      <p:guideLst>
        <p:guide orient="horz" pos="2399"/>
        <p:guide pos="51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9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80B4B593-C500-4AC4-9865-51F09D1EDF4C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04788" y="704850"/>
            <a:ext cx="7512051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5DF50D2-FC4E-4A2C-AC5E-6F9DDD049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03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1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8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4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31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319" y="2366154"/>
            <a:ext cx="13818950" cy="16326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638" y="4316201"/>
            <a:ext cx="11380312" cy="19465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2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4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6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28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0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2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74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56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0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4894517"/>
            <a:ext cx="13818950" cy="1512786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3228336"/>
            <a:ext cx="13818950" cy="1666180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204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640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20461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7281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41023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09227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7743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45637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6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5119" y="1974733"/>
            <a:ext cx="12870591" cy="5582146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6669" y="1974733"/>
            <a:ext cx="12873414" cy="5582146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0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1" y="305027"/>
            <a:ext cx="14631829" cy="12694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1704971"/>
            <a:ext cx="7183258" cy="710550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682047" indent="0">
              <a:buNone/>
              <a:defRPr sz="3000" b="1"/>
            </a:lvl2pPr>
            <a:lvl3pPr marL="1364092" indent="0">
              <a:buNone/>
              <a:defRPr sz="2700" b="1"/>
            </a:lvl3pPr>
            <a:lvl4pPr marL="2046140" indent="0">
              <a:buNone/>
              <a:defRPr sz="2300" b="1"/>
            </a:lvl4pPr>
            <a:lvl5pPr marL="2728187" indent="0">
              <a:buNone/>
              <a:defRPr sz="2300" b="1"/>
            </a:lvl5pPr>
            <a:lvl6pPr marL="3410232" indent="0">
              <a:buNone/>
              <a:defRPr sz="2300" b="1"/>
            </a:lvl6pPr>
            <a:lvl7pPr marL="4092279" indent="0">
              <a:buNone/>
              <a:defRPr sz="2300" b="1"/>
            </a:lvl7pPr>
            <a:lvl8pPr marL="4774326" indent="0">
              <a:buNone/>
              <a:defRPr sz="2300" b="1"/>
            </a:lvl8pPr>
            <a:lvl9pPr marL="5456371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2415522"/>
            <a:ext cx="7183258" cy="4388491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1" y="1704971"/>
            <a:ext cx="7186080" cy="710550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682047" indent="0">
              <a:buNone/>
              <a:defRPr sz="3000" b="1"/>
            </a:lvl2pPr>
            <a:lvl3pPr marL="1364092" indent="0">
              <a:buNone/>
              <a:defRPr sz="2700" b="1"/>
            </a:lvl3pPr>
            <a:lvl4pPr marL="2046140" indent="0">
              <a:buNone/>
              <a:defRPr sz="2300" b="1"/>
            </a:lvl4pPr>
            <a:lvl5pPr marL="2728187" indent="0">
              <a:buNone/>
              <a:defRPr sz="2300" b="1"/>
            </a:lvl5pPr>
            <a:lvl6pPr marL="3410232" indent="0">
              <a:buNone/>
              <a:defRPr sz="2300" b="1"/>
            </a:lvl6pPr>
            <a:lvl7pPr marL="4092279" indent="0">
              <a:buNone/>
              <a:defRPr sz="2300" b="1"/>
            </a:lvl7pPr>
            <a:lvl8pPr marL="4774326" indent="0">
              <a:buNone/>
              <a:defRPr sz="2300" b="1"/>
            </a:lvl8pPr>
            <a:lvl9pPr marL="5456371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1" y="2415522"/>
            <a:ext cx="7186080" cy="4388491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9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0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2" y="303262"/>
            <a:ext cx="5348634" cy="1290629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303264"/>
            <a:ext cx="9088443" cy="6500749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7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2" y="1593893"/>
            <a:ext cx="5348634" cy="5210120"/>
          </a:xfrm>
        </p:spPr>
        <p:txBody>
          <a:bodyPr/>
          <a:lstStyle>
            <a:lvl1pPr marL="0" indent="0">
              <a:buNone/>
              <a:defRPr sz="2200"/>
            </a:lvl1pPr>
            <a:lvl2pPr marL="682047" indent="0">
              <a:buNone/>
              <a:defRPr sz="1800"/>
            </a:lvl2pPr>
            <a:lvl3pPr marL="1364092" indent="0">
              <a:buNone/>
              <a:defRPr sz="1500"/>
            </a:lvl3pPr>
            <a:lvl4pPr marL="2046140" indent="0">
              <a:buNone/>
              <a:defRPr sz="1300"/>
            </a:lvl4pPr>
            <a:lvl5pPr marL="2728187" indent="0">
              <a:buNone/>
              <a:defRPr sz="1300"/>
            </a:lvl5pPr>
            <a:lvl6pPr marL="3410232" indent="0">
              <a:buNone/>
              <a:defRPr sz="1300"/>
            </a:lvl6pPr>
            <a:lvl7pPr marL="4092279" indent="0">
              <a:buNone/>
              <a:defRPr sz="1300"/>
            </a:lvl7pPr>
            <a:lvl8pPr marL="4774326" indent="0">
              <a:buNone/>
              <a:defRPr sz="1300"/>
            </a:lvl8pPr>
            <a:lvl9pPr marL="5456371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5331778"/>
            <a:ext cx="9754553" cy="62944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680577"/>
            <a:ext cx="9754553" cy="4570095"/>
          </a:xfrm>
        </p:spPr>
        <p:txBody>
          <a:bodyPr/>
          <a:lstStyle>
            <a:lvl1pPr marL="0" indent="0">
              <a:buNone/>
              <a:defRPr sz="4800"/>
            </a:lvl1pPr>
            <a:lvl2pPr marL="682047" indent="0">
              <a:buNone/>
              <a:defRPr sz="4200"/>
            </a:lvl2pPr>
            <a:lvl3pPr marL="1364092" indent="0">
              <a:buNone/>
              <a:defRPr sz="3700"/>
            </a:lvl3pPr>
            <a:lvl4pPr marL="2046140" indent="0">
              <a:buNone/>
              <a:defRPr sz="3000"/>
            </a:lvl4pPr>
            <a:lvl5pPr marL="2728187" indent="0">
              <a:buNone/>
              <a:defRPr sz="3000"/>
            </a:lvl5pPr>
            <a:lvl6pPr marL="3410232" indent="0">
              <a:buNone/>
              <a:defRPr sz="3000"/>
            </a:lvl6pPr>
            <a:lvl7pPr marL="4092279" indent="0">
              <a:buNone/>
              <a:defRPr sz="3000"/>
            </a:lvl7pPr>
            <a:lvl8pPr marL="4774326" indent="0">
              <a:buNone/>
              <a:defRPr sz="3000"/>
            </a:lvl8pPr>
            <a:lvl9pPr marL="5456371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5961225"/>
            <a:ext cx="9754553" cy="893918"/>
          </a:xfrm>
        </p:spPr>
        <p:txBody>
          <a:bodyPr/>
          <a:lstStyle>
            <a:lvl1pPr marL="0" indent="0">
              <a:buNone/>
              <a:defRPr sz="2200"/>
            </a:lvl1pPr>
            <a:lvl2pPr marL="682047" indent="0">
              <a:buNone/>
              <a:defRPr sz="1800"/>
            </a:lvl2pPr>
            <a:lvl3pPr marL="1364092" indent="0">
              <a:buNone/>
              <a:defRPr sz="1500"/>
            </a:lvl3pPr>
            <a:lvl4pPr marL="2046140" indent="0">
              <a:buNone/>
              <a:defRPr sz="1300"/>
            </a:lvl4pPr>
            <a:lvl5pPr marL="2728187" indent="0">
              <a:buNone/>
              <a:defRPr sz="1300"/>
            </a:lvl5pPr>
            <a:lvl6pPr marL="3410232" indent="0">
              <a:buNone/>
              <a:defRPr sz="1300"/>
            </a:lvl6pPr>
            <a:lvl7pPr marL="4092279" indent="0">
              <a:buNone/>
              <a:defRPr sz="1300"/>
            </a:lvl7pPr>
            <a:lvl8pPr marL="4774326" indent="0">
              <a:buNone/>
              <a:defRPr sz="1300"/>
            </a:lvl8pPr>
            <a:lvl9pPr marL="5456371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6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57048" y="338526"/>
            <a:ext cx="6503035" cy="72183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5119" y="338526"/>
            <a:ext cx="19240969" cy="72183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1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AA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81" y="305027"/>
            <a:ext cx="14631829" cy="1269471"/>
          </a:xfrm>
          <a:prstGeom prst="rect">
            <a:avLst/>
          </a:prstGeom>
        </p:spPr>
        <p:txBody>
          <a:bodyPr vert="horz" lIns="136409" tIns="68205" rIns="136409" bIns="6820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81" y="1777261"/>
            <a:ext cx="14631829" cy="5026752"/>
          </a:xfrm>
          <a:prstGeom prst="rect">
            <a:avLst/>
          </a:prstGeom>
        </p:spPr>
        <p:txBody>
          <a:bodyPr vert="horz" lIns="136409" tIns="68205" rIns="136409" bIns="682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81" y="7059671"/>
            <a:ext cx="3793437" cy="405524"/>
          </a:xfrm>
          <a:prstGeom prst="rect">
            <a:avLst/>
          </a:prstGeom>
        </p:spPr>
        <p:txBody>
          <a:bodyPr vert="horz" lIns="136409" tIns="68205" rIns="136409" bIns="6820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0CD9-3ABE-4100-9B93-3654F32D4AD2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676" y="7059671"/>
            <a:ext cx="5148236" cy="405524"/>
          </a:xfrm>
          <a:prstGeom prst="rect">
            <a:avLst/>
          </a:prstGeom>
        </p:spPr>
        <p:txBody>
          <a:bodyPr vert="horz" lIns="136409" tIns="68205" rIns="136409" bIns="6820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1273" y="7059671"/>
            <a:ext cx="3793437" cy="405524"/>
          </a:xfrm>
          <a:prstGeom prst="rect">
            <a:avLst/>
          </a:prstGeom>
        </p:spPr>
        <p:txBody>
          <a:bodyPr vert="horz" lIns="136409" tIns="68205" rIns="136409" bIns="6820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3DE37-EC79-421E-A8C4-7CD1AFAB7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64092" rtl="0" eaLnBrk="1" latinLnBrk="0" hangingPunct="1">
        <a:spcBef>
          <a:spcPct val="0"/>
        </a:spcBef>
        <a:buNone/>
        <a:defRPr sz="6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535" indent="-511535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8326" indent="-426279" algn="l" defTabSz="1364092" rtl="0" eaLnBrk="1" latinLnBrk="0" hangingPunct="1">
        <a:spcBef>
          <a:spcPct val="20000"/>
        </a:spcBef>
        <a:buFont typeface="Arial" panose="020B0604020202020204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05117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387162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69209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51256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33302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15349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797396" indent="-341023" algn="l" defTabSz="136409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2047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4092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6140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28187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10232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92279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74326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56371" algn="l" defTabSz="13640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61" y="150812"/>
            <a:ext cx="12733865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0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Social Media Intro/Update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Staying Connected with Fans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Ideas to Fill an Arena/Stadium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Attracting Sponsors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Using Paid Advertising Methods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 Lean Team Formula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Time for Your Questions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Best Practices in Social Media - Agenda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94" y="2066956"/>
            <a:ext cx="6427134" cy="4284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06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76% of internet users use at least one social networking site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65% of adult users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This is compared to .03% use in No. Korea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General Social Stats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062" y="1285822"/>
            <a:ext cx="6334066" cy="5151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1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90% of adults 18 – 29 use social media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77% of adults 30 – 49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51% of adults 50 – 64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35% of adults 65+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Differences Among Age Groups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669" y="1552427"/>
            <a:ext cx="6038852" cy="5151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6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76% of those who are College graduate or higher use social media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70% of those with some College or an Associates degree 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54% of those who are High School graduate or less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Differences Among Levels of Education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575" y="1552427"/>
            <a:ext cx="5753039" cy="5151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0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5344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78% of those who earn $75k+ use social media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72% of those who earn $50k-$74,999 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56% of those who earn $30k-$49,999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Differences Among Income Levels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575" y="1641366"/>
            <a:ext cx="5753039" cy="49737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8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68% of Suburban adults use social media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64% of Urban adults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58% of Rural adults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Differences Among Geos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709" y="1285822"/>
            <a:ext cx="5924772" cy="5151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8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52% of social media use from mobile phone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(Up 6% since Jan 2015)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1.7 hours spent on social media daily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(Compared to 3.3 hours watching TV)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Top platform is Facebook, followed by Instagram, Twitter and Snapchat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Source: SmartInsights.com Global Study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More Social Stats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83" y="2066956"/>
            <a:ext cx="5704556" cy="4284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41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~172 million daily active users in US/Canada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~156 million daily mobile active users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Live video streams now available!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For examples go to facebook.com/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livemap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Advertise on Facebook &amp; Instagram even if you don’t have an Instagram account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Facebook Platform Stats &amp; New Features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283" y="2307815"/>
            <a:ext cx="5704556" cy="38030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18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~100 million monthly active users in US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~20 million photos shared daily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Video views growing significantly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3.5 billion likes across entire network daily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60-second videos here (or coming soon)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Hyperlapse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 only for iOS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Boomerang &amp; Collage work on iOS/Android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Instagram Platform Stats &amp; New Features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729" y="2002269"/>
            <a:ext cx="6725399" cy="426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38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~65 million monthly active users in US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~54 million mobile active users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Changes in 140-character limit coming!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Retweet or Quote your own Tweets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Direct Messages can exceed 140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Send Tweets as Private messages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Broadcast live video via Periscope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Twitter Platform Stats &amp; New Features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994" y="1560810"/>
            <a:ext cx="4495800" cy="50936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 rot="10644359">
            <a:off x="14530693" y="5264868"/>
            <a:ext cx="838200" cy="675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4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~200 million users in US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Reach of 18-34 year olds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More than ½ of views coming from mobile 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Ave viewing session on mobile &gt;40 minutes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Hundreds of millions of hours watched daily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Improved mobile discovery of likeable videos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Upload 360 degree videos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YouTube Platform Stats &amp; New Features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94" y="1899165"/>
            <a:ext cx="7086600" cy="4576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7823994" y="2208212"/>
            <a:ext cx="1066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09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Reports over 100 million daily active users and over 10 billion video views a day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That’s more views than Facebook!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Millenials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 account for 7/10 of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Snapchatters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Snapchat made a deal with the Olympics!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Snapchat Platform Stats &amp; News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62" y="1899165"/>
            <a:ext cx="6720463" cy="4576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4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What they do right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good pics and collages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Create their own unique graphics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regularly on FB &amp; Twitter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in advance of games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Recognize past players doing great things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Social network links clearly on website</a:t>
            </a: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Staying Connected With Fans – LBCC Vikings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594" y="2207906"/>
            <a:ext cx="7620710" cy="32769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28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LBCC Vikings – Some Examples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994" y="1827213"/>
            <a:ext cx="6096000" cy="29684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4" y="1393200"/>
            <a:ext cx="3886200" cy="61498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378" y="1801380"/>
            <a:ext cx="5162550" cy="36137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995" y="4799012"/>
            <a:ext cx="6522384" cy="239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6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115824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What they could do better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Reply to comments on Facebook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videos natively to Facebook &amp; Boost some posts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more videos on YouTube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Upload Channel art to YouTube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Get going with Snapchat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Get main college FB acct to post their content once in a while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Staying Connected With Fans – LBCC Vikings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94" y="1903413"/>
            <a:ext cx="8007353" cy="1371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What they do right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Use YouTube and have subscribers!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Create their own unique graphics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regularly on FB &amp; Twitter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lots of video everywhere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Have their own hashtag #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cypcity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Social network links promoted well</a:t>
            </a: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Staying Connected With Fans – Cypress Chargers</a:t>
            </a:r>
            <a:endParaRPr lang="en-US" sz="54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94" y="2058669"/>
            <a:ext cx="6858000" cy="4569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15062994" y="1141411"/>
            <a:ext cx="712134" cy="838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46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Cypress Chargers – Some Examples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89" y="1749147"/>
            <a:ext cx="6124630" cy="49548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1" y="1522412"/>
            <a:ext cx="5475972" cy="57581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885" y="588916"/>
            <a:ext cx="3438022" cy="611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34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128016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What they could do better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Reply to comments on Facebook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videos natively to Facebook &amp; Boost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Use more hashtags on Twitter #cypress #baseball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Use YouTube Cards to promote channel subscriptions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Get going with Snapchat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Follow more people back on Instagram and Twitter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Staying Connected With Fans – Chargers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462" y="1522414"/>
            <a:ext cx="5464663" cy="3276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03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What Not To Do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994" y="1577906"/>
            <a:ext cx="6096000" cy="26019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4" y="1731199"/>
            <a:ext cx="3886200" cy="5473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051" y="1577906"/>
            <a:ext cx="5218859" cy="4451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76" y="4381254"/>
            <a:ext cx="5805418" cy="302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56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115824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 few things to consider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early and often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Include links to ticketing site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Create custom graphics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Ask for Shares and Retweets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Work a campaign across all your channels including email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Use paid advertising on Facebook &amp; Instagram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Ideas To Fill An Arena/Stadium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594" y="1517787"/>
            <a:ext cx="3312558" cy="4957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94" y="1517787"/>
            <a:ext cx="2958963" cy="34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51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115824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 few things to consider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Have a strong following across channels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Look active across multiple sports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Look slick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Share some sponsor content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regularly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Ask?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Ideas To Attract Sponsors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5161" y="1517787"/>
            <a:ext cx="3104633" cy="4957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848" y="3944592"/>
            <a:ext cx="5560546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9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 recommend Facebook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There is plenty of helpful info from Facebook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It’s connected to Instagram for a double hit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Advertise for just dollars a day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There are great targeting options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*facebook.com/advertising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Using Paid Advertising 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94" y="2412232"/>
            <a:ext cx="6427134" cy="35942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62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Post, then click the Blue Button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After that you’ll choose your target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Set a budget and duration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Then, Boost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*You can boost a posted video, too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The Easiest Ad Is a Boosted Post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394" y="1417512"/>
            <a:ext cx="4250718" cy="5134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35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How It Looks Behind the Button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4" y="1827213"/>
            <a:ext cx="6433584" cy="47892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994" y="1509135"/>
            <a:ext cx="4214226" cy="50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8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You’ll start by creating a Facebook Event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Then you can pay to promote it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You can select age, gender, interests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Set a budget and duration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It’s simple!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Consider Event Ads for Big Game Draw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794" y="1728737"/>
            <a:ext cx="4894021" cy="48451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77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How It Looks Behind the Button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188" y="1789113"/>
            <a:ext cx="6129947" cy="47892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4" y="1789113"/>
            <a:ext cx="8229600" cy="447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6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It’s critical to use paid ads along with organic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Spend an hour or two and go through Facebook’s info on ads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Spend less if necessary, but don’t give up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 more active your Page, the better your advertising will work. Activity begets activity.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Some Advertising Tips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394" y="1859203"/>
            <a:ext cx="4250718" cy="4250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35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101346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Run multiple campaigns, try different demographics and interests/behaviors, test and refine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Target fans of the general college FB Page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Advertise to people who visit your website by using a pixel supplied by Facebook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If you have an email list of a 1,000 or more, upload it to Facebook for a Lookalike audience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FF0000"/>
                </a:solidFill>
                <a:latin typeface="Lato" panose="020F0502020204030203" pitchFamily="34" charset="0"/>
              </a:rPr>
              <a:t>Some Advanced Advertising Tips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194" y="1827213"/>
            <a:ext cx="3177747" cy="47666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56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Don’t let this opportunity pass you by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It is growing like crazy &amp; replacing Twitter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Your students will love that you’re on it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Create a Story on Big Game days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Send fun Snaps to followers on other days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Consider trying a highjack 1x a month with a star player on one of your teams</a:t>
            </a: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Plan Now To Use Snapchat In The Fall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794" y="2322512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017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All the cool schools are doing it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CalAthletics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uclatheden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cubuffs_snap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gostanford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usc_athletics</a:t>
            </a: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And Utah, Washington &amp; Oregon too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The Pac 12’s Already On Snapchat 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09994" y="2132013"/>
            <a:ext cx="5665134" cy="31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933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They are always vertical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They take up the whole screen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They can be images or videos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They can have text and image overlays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You can design your own On-Demand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Geofilters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 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What Snaps Look Like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794" y="1280161"/>
            <a:ext cx="3008053" cy="5347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794" y="1398700"/>
            <a:ext cx="2899469" cy="515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27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8392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Download the app on a mobile phone to create an account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Promote your account on other networks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about it on your website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Talk about it via email</a:t>
            </a:r>
          </a:p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Use your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Snapcode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 as your profile pic for other accounts on Facebook or Twitter</a:t>
            </a:r>
          </a:p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How to Get Followers on Snapchat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771" y="2409882"/>
            <a:ext cx="3890069" cy="375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34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6106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If you just have 1-2 people on the job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Focus on Facebook, Instagram &amp; Snapchat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3-4x a week on each one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Boost one key FB post per week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Advertise big games on Facebook for a week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Post at least 1 video per week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When slow, post videos on YouTube channel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The Lean Formula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059" y="2139249"/>
            <a:ext cx="6239935" cy="4140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37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6106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Some are new, some are old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Buffer for scheduling posts on FB, Twitter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Giphy.com – gifs are in the house!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Adobe Spark – for graphics &amp; videos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123rf.com for royalty free photos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Constant Contact Social Campaigns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Social Media Examiner for the best free </a:t>
            </a: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edu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Resources &amp; Tools I Recommend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912" y="1697908"/>
            <a:ext cx="6108681" cy="45815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98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Timeout For Your Final Questions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416" y="2019237"/>
            <a:ext cx="6671490" cy="44476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13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9AAA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61194" y="1903413"/>
            <a:ext cx="8305800" cy="4876799"/>
          </a:xfrm>
          <a:prstGeom prst="rect">
            <a:avLst/>
          </a:prstGeom>
        </p:spPr>
        <p:txBody>
          <a:bodyPr vert="horz" lIns="136409" tIns="68205" rIns="136409" bIns="68205" rtlCol="0" anchor="t">
            <a:noAutofit/>
          </a:bodyPr>
          <a:lstStyle>
            <a:lvl1pPr marL="511535" indent="-511535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08326" indent="-426279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5117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8716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6920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5125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33302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15349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396" indent="-341023" algn="l" defTabSz="13640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600"/>
              </a:lnSpc>
              <a:buNone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Don’t stay in your comfort zone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Social is always changing. Run with it.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Try to never be predictable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Invest in great graphics &amp; use gifs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Embrace citizen journalism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Don’t watch the conversation</a:t>
            </a:r>
          </a:p>
          <a:p>
            <a:pPr>
              <a:lnSpc>
                <a:spcPts val="4600"/>
              </a:lnSpc>
              <a:buFontTx/>
              <a:buChar char="-"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 Slab" pitchFamily="2" charset="0"/>
              </a:rPr>
              <a:t>Be part of the conversation</a:t>
            </a: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>
              <a:lnSpc>
                <a:spcPts val="4600"/>
              </a:lnSpc>
              <a:buFontTx/>
              <a:buChar char="-"/>
            </a:pPr>
            <a:endParaRPr lang="en-US" sz="32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 Slab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1194" y="-1588"/>
            <a:ext cx="15113934" cy="1828801"/>
          </a:xfrm>
          <a:prstGeom prst="rect">
            <a:avLst/>
          </a:prstGeom>
        </p:spPr>
        <p:txBody>
          <a:bodyPr vert="horz" lIns="136409" tIns="68205" rIns="136409" bIns="68205" rtlCol="0" anchor="ctr">
            <a:noAutofit/>
          </a:bodyPr>
          <a:lstStyle>
            <a:lvl1pPr algn="ctr" defTabSz="1364092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b="1" spc="-301" dirty="0">
                <a:solidFill>
                  <a:srgbClr val="2F8CAC"/>
                </a:solidFill>
                <a:latin typeface="Lato" panose="020F0502020204030203" pitchFamily="34" charset="0"/>
              </a:rPr>
              <a:t>Final Tips</a:t>
            </a:r>
            <a:endParaRPr lang="en-US" sz="6000" b="1" spc="-301" dirty="0">
              <a:solidFill>
                <a:srgbClr val="FF0000"/>
              </a:solidFill>
              <a:latin typeface="Lato" panose="020F050202020403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606" y="6780212"/>
            <a:ext cx="16346646" cy="914401"/>
          </a:xfrm>
          <a:prstGeom prst="rect">
            <a:avLst/>
          </a:prstGeom>
          <a:solidFill>
            <a:srgbClr val="2F8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592" y="2423153"/>
            <a:ext cx="6239935" cy="35723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292" y="6475412"/>
            <a:ext cx="217170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26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8349</TotalTime>
  <Words>1311</Words>
  <Application>Microsoft Office PowerPoint</Application>
  <PresentationFormat>Custom</PresentationFormat>
  <Paragraphs>229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Lato</vt:lpstr>
      <vt:lpstr>Calibri</vt:lpstr>
      <vt:lpstr>Roboto Slab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Neuendorff</dc:creator>
  <cp:lastModifiedBy>Michael Neuendorff</cp:lastModifiedBy>
  <cp:revision>235</cp:revision>
  <cp:lastPrinted>2016-05-30T16:36:04Z</cp:lastPrinted>
  <dcterms:created xsi:type="dcterms:W3CDTF">2014-07-05T06:53:23Z</dcterms:created>
  <dcterms:modified xsi:type="dcterms:W3CDTF">2016-06-08T05:41:26Z</dcterms:modified>
</cp:coreProperties>
</file>